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1" r:id="rId2"/>
    <p:sldMasterId id="2147483873" r:id="rId3"/>
    <p:sldMasterId id="2147483951" r:id="rId4"/>
    <p:sldMasterId id="2147483963" r:id="rId5"/>
  </p:sldMasterIdLst>
  <p:notesMasterIdLst>
    <p:notesMasterId r:id="rId25"/>
  </p:notesMasterIdLst>
  <p:sldIdLst>
    <p:sldId id="256" r:id="rId6"/>
    <p:sldId id="314" r:id="rId7"/>
    <p:sldId id="306" r:id="rId8"/>
    <p:sldId id="282" r:id="rId9"/>
    <p:sldId id="300" r:id="rId10"/>
    <p:sldId id="316" r:id="rId11"/>
    <p:sldId id="309" r:id="rId12"/>
    <p:sldId id="304" r:id="rId13"/>
    <p:sldId id="310" r:id="rId14"/>
    <p:sldId id="294" r:id="rId15"/>
    <p:sldId id="317" r:id="rId16"/>
    <p:sldId id="295" r:id="rId17"/>
    <p:sldId id="297" r:id="rId18"/>
    <p:sldId id="318" r:id="rId19"/>
    <p:sldId id="311" r:id="rId20"/>
    <p:sldId id="305" r:id="rId21"/>
    <p:sldId id="319" r:id="rId22"/>
    <p:sldId id="312" r:id="rId23"/>
    <p:sldId id="315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6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A99C94-ECE2-449D-9867-15D078BB36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696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ED5A23-0CDF-49D8-9A6B-39784C968EFF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73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F4DDC5A-2DB5-4516-AF89-42021AD9E3AF}" type="slidenum">
              <a:rPr lang="en-US" altLang="en-US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0600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2EE8C7-4AD2-4510-9F42-5C9231E25E3E}" type="slidenum">
              <a:rPr lang="en-US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91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90C0228-47AA-42A7-9CD3-0E76E196F279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21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F4DDC5A-2DB5-4516-AF89-42021AD9E3AF}" type="slidenum">
              <a:rPr lang="en-US" altLang="en-US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en-US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3560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2EE8C7-4AD2-4510-9F42-5C9231E25E3E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62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FBDF274-27EF-47F2-8C36-E8838D04F5C8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21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F4DDC5A-2DB5-4516-AF89-42021AD9E3AF}" type="slidenum">
              <a:rPr lang="en-US" altLang="en-US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en-US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3593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FBDF274-27EF-47F2-8C36-E8838D04F5C8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52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F4DDC5A-2DB5-4516-AF89-42021AD9E3AF}" type="slidenum">
              <a:rPr lang="en-US" altLang="en-US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en-US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9724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F4DDC5A-2DB5-4516-AF89-42021AD9E3AF}" type="slidenum">
              <a:rPr lang="en-US" altLang="en-US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4853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812A803-4DB8-414F-B51C-3D6A36E76348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22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FEA385-B97C-45CE-9138-2596E264B510}" type="slidenum">
              <a:rPr lang="en-US" altLang="en-US" smtClean="0">
                <a:solidFill>
                  <a:srgbClr val="000000"/>
                </a:solidFill>
              </a:rPr>
              <a:pPr/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46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F4DDC5A-2DB5-4516-AF89-42021AD9E3AF}" type="slidenum">
              <a:rPr lang="en-US" altLang="en-US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5919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FEA385-B97C-45CE-9138-2596E264B510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82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0650CBC-BDB4-4C07-B18D-E1E7993A5572}" type="slidenum">
              <a:rPr lang="en-US" altLang="en-US" smtClean="0">
                <a:solidFill>
                  <a:srgbClr val="000000"/>
                </a:solidFill>
              </a:rPr>
              <a:pPr/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63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0650CBC-BDB4-4C07-B18D-E1E7993A5572}" type="slidenum">
              <a:rPr lang="en-US" altLang="en-US" smtClean="0">
                <a:solidFill>
                  <a:srgbClr val="000000"/>
                </a:solidFill>
              </a:rPr>
              <a:pPr/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8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1A7BBA-5921-43F4-83DF-70E5BEDA4D90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0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13FED-4E3C-4B02-81A7-8D3A3BDE46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44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2F249-D9B1-4154-A33B-8EFC21CD2A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87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91C8C-6313-4EA7-B122-984AEB0608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93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47D41B-3FCB-498B-990B-46FE44A3E3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13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D44C8A-C088-4C20-9A25-8407DD1742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073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9272CD-D4EC-4877-ABEC-31FF6BF87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269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133F7D-B934-483D-A7CA-CE84B22C8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078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8F862F-28CC-48BE-93AF-B0EC5083A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436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A1AF82-4A62-40DA-8928-69B4DAF608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325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99CBD2-0711-4742-84AD-596848929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582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D6B976-5D64-4E6A-A524-4CB142E89E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76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8388A-495B-4036-A993-5172BDA620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371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8F05CC-DB36-4267-AD3E-1C037F7957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625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ED0B4F-9A45-4052-B010-7561EBD0F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117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9756AD-782E-4589-8EBB-74AAA6D51C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146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2920D-7938-4ADF-B362-1AF53F853F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908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73EF4-DB10-45C9-9F0E-8DD33A660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947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6748C-8C00-4DEB-8AA8-9B6FFE977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043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582D6-D591-45D1-BC29-4E322C2C1A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00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D3A4C-97DE-4DA8-8B89-FCFDCBC53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654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33784-C560-4100-B469-7A48BEB63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375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77FA4-9F27-4A1F-B3FD-59F172886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80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0D63F-283E-416D-9FF4-9A4674D15C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580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71032-6F0B-462A-9C73-9FA413E1B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711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0C733-54AE-4391-B500-5EF0C04EB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742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5A0FD-8676-4D7A-9468-DBE708394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931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521B4-3EF8-457D-998A-710BC5FE05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124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A6A9-F40F-4041-B6DC-D4779C475E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AC5-A5B3-324D-91EA-C588D95F31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04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A6A9-F40F-4041-B6DC-D4779C475E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AC5-A5B3-324D-91EA-C588D95F31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7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A6A9-F40F-4041-B6DC-D4779C475E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AC5-A5B3-324D-91EA-C588D95F31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30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A6A9-F40F-4041-B6DC-D4779C475E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AC5-A5B3-324D-91EA-C588D95F31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93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A6A9-F40F-4041-B6DC-D4779C475E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AC5-A5B3-324D-91EA-C588D95F31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97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A6A9-F40F-4041-B6DC-D4779C475E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AC5-A5B3-324D-91EA-C588D95F31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EB784-92FF-4CFF-A6B8-EE12D5C55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990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A6A9-F40F-4041-B6DC-D4779C475E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AC5-A5B3-324D-91EA-C588D95F31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459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A6A9-F40F-4041-B6DC-D4779C475E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AC5-A5B3-324D-91EA-C588D95F31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794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A6A9-F40F-4041-B6DC-D4779C475E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AC5-A5B3-324D-91EA-C588D95F31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86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A6A9-F40F-4041-B6DC-D4779C475E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AC5-A5B3-324D-91EA-C588D95F31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30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A6A9-F40F-4041-B6DC-D4779C475E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AC5-A5B3-324D-91EA-C588D95F31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1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3BF1C56-2D2D-4891-A653-EB35E3E47B33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40218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7C5BFF5-848C-43A1-B315-5B9D7D2D3BFA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42688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657EF88-048A-42F3-B606-078C96890DA1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1877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432F791-92F5-4865-BEF3-66DF9768A3E5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8365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510C30E-72FD-4C87-8CCC-5EB43261FC19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239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9E499-7BB8-44FC-9786-1F7AA52B5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484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642C6B7-D48B-4192-87AD-48E2F62E782F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4345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0C8DFF9-C8B9-4B2C-B742-BADCB10BB007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50681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8A07941-1B3B-40FF-8912-E472330C7B95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9730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6ACA38-516D-412A-94A9-DFFFB735FE07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0179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1D9B27F-2FAA-479B-963F-9B9573BEDF31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76244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7211D80-35DF-445B-9468-D776DC653AB8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011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7476E-91AB-48D0-8F96-E8B1509C2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41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5220E-6FD0-4656-B6F6-A68CEEC796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05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D91F5-806C-4690-B1A3-0F0141F139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96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22DBC-9132-4047-894E-D38DCAEAA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29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5998E4A-9518-4AEE-B74A-C786EFC827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2691D7D0-0D03-4711-9CD7-2E3ABD861D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9821F57-FC60-41B8-9E56-1E928F9A4B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F8BA6A9-F40F-4041-B6DC-D4779C475E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4/27/2017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844A8AC5-A5B3-324D-91EA-C588D95F31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903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58003E1-9772-4DFE-8D9E-EE72390131D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8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:\Documents and Settings\DE SYSTEMS\Desktop\ON 2013\PPT\CIVIX PPT backgrounds\CIVIX_pp_slides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Secondary PowerPoint </a:t>
            </a:r>
            <a:r>
              <a:rPr lang="en-US" alt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7: </a:t>
            </a:r>
            <a:r>
              <a:rPr lang="en-US" alt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alt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Voting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Where do I vote?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467600" cy="4392613"/>
          </a:xfrm>
        </p:spPr>
        <p:txBody>
          <a:bodyPr/>
          <a:lstStyle/>
          <a:p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Each </a:t>
            </a:r>
            <a:r>
              <a:rPr lang="en-US" altLang="en-US" sz="2400" b="1" dirty="0">
                <a:solidFill>
                  <a:srgbClr val="FFC000"/>
                </a:solidFill>
                <a:latin typeface="Calibri" panose="020F0502020204030204" pitchFamily="34" charset="0"/>
              </a:rPr>
              <a:t>electoral district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is divided into smaller </a:t>
            </a:r>
            <a:r>
              <a:rPr lang="en-US" altLang="en-US" sz="2400" b="1" dirty="0">
                <a:solidFill>
                  <a:srgbClr val="FFC000"/>
                </a:solidFill>
                <a:latin typeface="Calibri" panose="020F0502020204030204" pitchFamily="34" charset="0"/>
              </a:rPr>
              <a:t>voting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areas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en-US" altLang="en-US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Eligible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voters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can vote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at the </a:t>
            </a:r>
            <a:r>
              <a:rPr lang="en-US" altLang="en-US" sz="2400" b="1" dirty="0">
                <a:solidFill>
                  <a:srgbClr val="FFC000"/>
                </a:solidFill>
                <a:latin typeface="Calibri" panose="020F0502020204030204" pitchFamily="34" charset="0"/>
              </a:rPr>
              <a:t>voting place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designated for their voting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area or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at any other voting place in the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province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en-US" altLang="en-US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84" y="3691277"/>
            <a:ext cx="8661916" cy="2138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66018"/>
            <a:ext cx="8229600" cy="3641839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endParaRPr lang="en-CA" sz="2400" dirty="0" smtClean="0"/>
          </a:p>
          <a:p>
            <a:pPr>
              <a:buNone/>
              <a:defRPr/>
            </a:pPr>
            <a:endParaRPr lang="en-CA" sz="2400" dirty="0" smtClean="0"/>
          </a:p>
          <a:p>
            <a:pPr algn="ctr">
              <a:buNone/>
              <a:defRPr/>
            </a:pPr>
            <a:r>
              <a:rPr lang="en-CA" sz="3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There are four different ways you can choose to vote in a B.C. provincial election. </a:t>
            </a:r>
          </a:p>
          <a:p>
            <a:pPr algn="ctr">
              <a:buNone/>
              <a:defRPr/>
            </a:pPr>
            <a:r>
              <a:rPr lang="en-CA" sz="3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CA" sz="3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CA" sz="3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Do you know what they are?</a:t>
            </a:r>
            <a:endParaRPr lang="en-US" sz="39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3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077200" cy="619601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Voters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may choose to vote in one of four ways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endParaRPr lang="en-US" alt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2400" b="1" dirty="0">
                <a:solidFill>
                  <a:srgbClr val="FFC000"/>
                </a:solidFill>
                <a:latin typeface="Calibri" panose="020F0502020204030204" pitchFamily="34" charset="0"/>
              </a:rPr>
              <a:t>At advance voting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— Advance voting locations are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open on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the Saturday and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Sunday two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weeks before General Voting Day, and the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Wednesday, Thursday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, Friday and Saturday before General Voting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Day.</a:t>
            </a:r>
            <a:endParaRPr lang="en-US" alt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endParaRPr lang="en-US" altLang="en-US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On </a:t>
            </a:r>
            <a:r>
              <a:rPr lang="en-US" altLang="en-US" sz="2400" b="1" dirty="0">
                <a:solidFill>
                  <a:srgbClr val="FFC000"/>
                </a:solidFill>
                <a:latin typeface="Calibri" panose="020F0502020204030204" pitchFamily="34" charset="0"/>
              </a:rPr>
              <a:t>General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Voting Day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— General voting places are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open from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8 a.m. and 8 p.m., Pacific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time on General Voting Day.</a:t>
            </a:r>
            <a:endParaRPr lang="en-US" alt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endParaRPr lang="en-US" altLang="en-US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At </a:t>
            </a:r>
            <a:r>
              <a:rPr lang="en-US" altLang="en-US" sz="2400" b="1" dirty="0">
                <a:solidFill>
                  <a:srgbClr val="FFC000"/>
                </a:solidFill>
                <a:latin typeface="Calibri" panose="020F0502020204030204" pitchFamily="34" charset="0"/>
              </a:rPr>
              <a:t>any district electoral office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— From when an election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is called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to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p.m. on General Voting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Day.</a:t>
            </a:r>
            <a:endParaRPr lang="en-US" alt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endParaRPr lang="en-US" altLang="en-US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Vote </a:t>
            </a:r>
            <a:r>
              <a:rPr lang="en-US" altLang="en-US" sz="2400" b="1" dirty="0">
                <a:solidFill>
                  <a:srgbClr val="FFC000"/>
                </a:solidFill>
                <a:latin typeface="Calibri" panose="020F0502020204030204" pitchFamily="34" charset="0"/>
              </a:rPr>
              <a:t>by mail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— Voters can ask for a vote by mail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package from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before an election is called until 4 p.m. on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General Voting Day.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completed package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must be returned to the district electoral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office by 8 p.m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. on General Voting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Day.</a:t>
            </a:r>
            <a:endParaRPr lang="en-CA" altLang="en-US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41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do I mark my ballot?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165225"/>
            <a:ext cx="8229600" cy="4525963"/>
          </a:xfrm>
        </p:spPr>
        <p:txBody>
          <a:bodyPr/>
          <a:lstStyle/>
          <a:p>
            <a:pPr eaLnBrk="1" hangingPunct="1"/>
            <a:r>
              <a:rPr lang="en-CA" altLang="en-US" sz="2400" dirty="0" smtClean="0">
                <a:solidFill>
                  <a:srgbClr val="FFFFFF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A </a:t>
            </a:r>
            <a:r>
              <a:rPr lang="en-CA" alt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ballot</a:t>
            </a:r>
            <a:r>
              <a:rPr lang="en-CA" altLang="en-US" sz="2400" dirty="0" smtClean="0">
                <a:solidFill>
                  <a:srgbClr val="FFC000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 </a:t>
            </a:r>
            <a:r>
              <a:rPr lang="en-CA" altLang="en-US" sz="2400" dirty="0" smtClean="0">
                <a:solidFill>
                  <a:srgbClr val="FFFFFF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lists the names of the candidates running in your electoral district and their party affiliation (where applicable).</a:t>
            </a:r>
          </a:p>
          <a:p>
            <a:pPr eaLnBrk="1" hangingPunct="1"/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The voter must clearly mark the ballot for one candidate for it to be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accepted </a:t>
            </a: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(e.g., checkmark, X, shading in</a:t>
            </a: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).</a:t>
            </a:r>
          </a:p>
          <a:p>
            <a:pPr eaLnBrk="1" hangingPunct="1"/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Voting is done by </a:t>
            </a:r>
            <a:r>
              <a:rPr lang="en-US" altLang="en-US" sz="2400" b="1" dirty="0">
                <a:solidFill>
                  <a:srgbClr val="FFC000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secret ballot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. No one except the voter knows the choice that was made</a:t>
            </a: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.</a:t>
            </a:r>
            <a:endParaRPr lang="en-US" altLang="en-US"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43013" name="Picture 6" descr="http://www.cbc.ca/polopoly_fs/1.1486636.1381571454!/httpImage/image.jpg_gen/derivatives/16x9_620/li-vo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3733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66018"/>
            <a:ext cx="8229600" cy="3641839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endParaRPr lang="en-CA" sz="2400" dirty="0" smtClean="0"/>
          </a:p>
          <a:p>
            <a:pPr>
              <a:buNone/>
              <a:defRPr/>
            </a:pPr>
            <a:endParaRPr lang="en-CA" sz="2400" dirty="0" smtClean="0"/>
          </a:p>
          <a:p>
            <a:pPr algn="ctr">
              <a:buNone/>
              <a:defRPr/>
            </a:pPr>
            <a:r>
              <a:rPr lang="en-CA" sz="3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Why is it important that we vote by secret ballot?</a:t>
            </a:r>
          </a:p>
          <a:p>
            <a:pPr algn="ctr">
              <a:buNone/>
              <a:defRPr/>
            </a:pPr>
            <a:endParaRPr lang="en-CA" sz="39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  <a:defRPr/>
            </a:pPr>
            <a:r>
              <a:rPr lang="en-CA" sz="3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What could the consequences be if elections were held publicly? </a:t>
            </a:r>
          </a:p>
        </p:txBody>
      </p:sp>
    </p:spTree>
    <p:extLst>
      <p:ext uri="{BB962C8B-B14F-4D97-AF65-F5344CB8AC3E}">
        <p14:creationId xmlns:p14="http://schemas.microsoft.com/office/powerpoint/2010/main" val="3968916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does the voting process work?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12838"/>
            <a:ext cx="8077200" cy="52355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The voting process at a </a:t>
            </a:r>
            <a:r>
              <a:rPr lang="en-US" altLang="en-US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voting place 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works as follows:</a:t>
            </a:r>
          </a:p>
          <a:p>
            <a:pPr>
              <a:buFontTx/>
              <a:buAutoNum type="arabicPeriod"/>
            </a:pPr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Once 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you confirm your eligibility, you are given a </a:t>
            </a:r>
            <a:r>
              <a:rPr lang="en-US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ballot</a:t>
            </a:r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initialed 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by the </a:t>
            </a:r>
            <a:r>
              <a:rPr lang="en-US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election official</a:t>
            </a:r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en-US" alt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Go 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behind a </a:t>
            </a:r>
            <a:r>
              <a:rPr lang="en-US" altLang="en-US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voting screen 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to mark your ballot. </a:t>
            </a:r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Choose only 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one candidate on the </a:t>
            </a:r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ballot.</a:t>
            </a:r>
            <a:endParaRPr lang="en-US" alt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Hand 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your folded ballot back to the </a:t>
            </a:r>
            <a:r>
              <a:rPr lang="en-US" altLang="en-US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voting officer </a:t>
            </a:r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to check 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for the </a:t>
            </a:r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initials.</a:t>
            </a:r>
            <a:endParaRPr lang="en-US" alt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Place 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your folded ballot in the </a:t>
            </a:r>
            <a:r>
              <a:rPr lang="en-US" altLang="en-US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ballot </a:t>
            </a:r>
            <a:r>
              <a:rPr lang="en-US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box</a:t>
            </a:r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en-CA" altLang="en-US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096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0"/>
          <a:stretch>
            <a:fillRect/>
          </a:stretch>
        </p:blipFill>
        <p:spPr bwMode="auto">
          <a:xfrm>
            <a:off x="1752600" y="5053012"/>
            <a:ext cx="3808368" cy="17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5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Rejected and Spoiled Ballots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86338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solidFill>
                  <a:srgbClr val="FFFFFF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2600" b="1" dirty="0">
                <a:solidFill>
                  <a:srgbClr val="FFC000"/>
                </a:solidFill>
                <a:latin typeface="Calibri" panose="020F0502020204030204" pitchFamily="34" charset="0"/>
              </a:rPr>
              <a:t>rejected ballot </a:t>
            </a:r>
            <a:r>
              <a:rPr lang="en-US" altLang="en-US" sz="2600" dirty="0">
                <a:solidFill>
                  <a:srgbClr val="FFFFFF"/>
                </a:solidFill>
                <a:latin typeface="Calibri" panose="020F0502020204030204" pitchFamily="34" charset="0"/>
              </a:rPr>
              <a:t>is a ballot that cannot be </a:t>
            </a:r>
            <a:r>
              <a:rPr lang="en-US" altLang="en-US" sz="2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counted because </a:t>
            </a:r>
            <a:r>
              <a:rPr lang="en-US" altLang="en-US" sz="2600" dirty="0">
                <a:solidFill>
                  <a:srgbClr val="FFFFFF"/>
                </a:solidFill>
                <a:latin typeface="Calibri" panose="020F0502020204030204" pitchFamily="34" charset="0"/>
              </a:rPr>
              <a:t>the voter’s intention cannot be interpreted </a:t>
            </a:r>
            <a:r>
              <a:rPr lang="en-US" altLang="en-US" sz="2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from the </a:t>
            </a:r>
            <a:r>
              <a:rPr lang="en-US" altLang="en-US" sz="2600" dirty="0">
                <a:solidFill>
                  <a:srgbClr val="FFFFFF"/>
                </a:solidFill>
                <a:latin typeface="Calibri" panose="020F0502020204030204" pitchFamily="34" charset="0"/>
              </a:rPr>
              <a:t>mark on the </a:t>
            </a:r>
            <a:r>
              <a:rPr lang="en-US" altLang="en-US" sz="2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ballot.</a:t>
            </a:r>
          </a:p>
          <a:p>
            <a:pPr lvl="1" eaLnBrk="1" hangingPunct="1"/>
            <a:r>
              <a:rPr lang="en-US" altLang="en-US" sz="2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This </a:t>
            </a:r>
            <a:r>
              <a:rPr lang="en-US" altLang="en-US" sz="2200" dirty="0">
                <a:solidFill>
                  <a:srgbClr val="FFFFFF"/>
                </a:solidFill>
                <a:latin typeface="Calibri" panose="020F0502020204030204" pitchFamily="34" charset="0"/>
              </a:rPr>
              <a:t>can include marking the </a:t>
            </a:r>
            <a:r>
              <a:rPr lang="en-US" altLang="en-US" sz="2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ballot for </a:t>
            </a:r>
            <a:r>
              <a:rPr lang="en-US" altLang="en-US" sz="2200" dirty="0">
                <a:solidFill>
                  <a:srgbClr val="FFFFFF"/>
                </a:solidFill>
                <a:latin typeface="Calibri" panose="020F0502020204030204" pitchFamily="34" charset="0"/>
              </a:rPr>
              <a:t>more than one candidate (even if different symbols </a:t>
            </a:r>
            <a:r>
              <a:rPr lang="en-US" altLang="en-US" sz="2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are used</a:t>
            </a:r>
            <a:r>
              <a:rPr lang="en-US" altLang="en-US" sz="2200" dirty="0">
                <a:solidFill>
                  <a:srgbClr val="FFFFFF"/>
                </a:solidFill>
                <a:latin typeface="Calibri" panose="020F0502020204030204" pitchFamily="34" charset="0"/>
              </a:rPr>
              <a:t>), ranking the candidates, leaving the ballot blank </a:t>
            </a:r>
            <a:r>
              <a:rPr lang="en-US" altLang="en-US" sz="2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or identifying </a:t>
            </a:r>
            <a:r>
              <a:rPr lang="en-US" altLang="en-US" sz="2200" dirty="0">
                <a:solidFill>
                  <a:srgbClr val="FFFFFF"/>
                </a:solidFill>
                <a:latin typeface="Calibri" panose="020F0502020204030204" pitchFamily="34" charset="0"/>
              </a:rPr>
              <a:t>who the voter </a:t>
            </a:r>
            <a:r>
              <a:rPr lang="en-US" altLang="en-US" sz="2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is.</a:t>
            </a:r>
          </a:p>
          <a:p>
            <a:pPr eaLnBrk="1" hangingPunct="1"/>
            <a:endParaRPr lang="en-US" altLang="en-US" sz="18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600" dirty="0">
                <a:solidFill>
                  <a:srgbClr val="FFFFFF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2600" b="1" dirty="0">
                <a:solidFill>
                  <a:srgbClr val="FFC000"/>
                </a:solidFill>
                <a:latin typeface="Calibri" panose="020F0502020204030204" pitchFamily="34" charset="0"/>
              </a:rPr>
              <a:t>spoiled ballot </a:t>
            </a:r>
            <a:r>
              <a:rPr lang="en-US" altLang="en-US" sz="2600" dirty="0">
                <a:solidFill>
                  <a:srgbClr val="FFFFFF"/>
                </a:solidFill>
                <a:latin typeface="Calibri" panose="020F0502020204030204" pitchFamily="34" charset="0"/>
              </a:rPr>
              <a:t>is a ballot that is torn or </a:t>
            </a:r>
            <a:r>
              <a:rPr lang="en-US" altLang="en-US" sz="2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marked mistakenly </a:t>
            </a:r>
            <a:r>
              <a:rPr lang="en-US" altLang="en-US" sz="2600" dirty="0">
                <a:solidFill>
                  <a:srgbClr val="FFFFFF"/>
                </a:solidFill>
                <a:latin typeface="Calibri" panose="020F0502020204030204" pitchFamily="34" charset="0"/>
              </a:rPr>
              <a:t>and exchanged for a new ballot. It is </a:t>
            </a:r>
            <a:r>
              <a:rPr lang="en-US" altLang="en-US" sz="2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kept separate </a:t>
            </a:r>
            <a:r>
              <a:rPr lang="en-US" altLang="en-US" sz="2600" dirty="0">
                <a:solidFill>
                  <a:srgbClr val="FFFFFF"/>
                </a:solidFill>
                <a:latin typeface="Calibri" panose="020F0502020204030204" pitchFamily="34" charset="0"/>
              </a:rPr>
              <a:t>and not placed in the ballot </a:t>
            </a:r>
            <a:r>
              <a:rPr lang="en-US" altLang="en-US" sz="2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box.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66018"/>
            <a:ext cx="8229600" cy="3641839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en-CA" sz="2400" dirty="0" smtClean="0"/>
          </a:p>
          <a:p>
            <a:pPr>
              <a:buNone/>
              <a:defRPr/>
            </a:pPr>
            <a:endParaRPr lang="en-CA" sz="2400" dirty="0" smtClean="0"/>
          </a:p>
          <a:p>
            <a:pPr algn="ctr">
              <a:buNone/>
              <a:defRPr/>
            </a:pPr>
            <a:r>
              <a:rPr lang="en-CA" sz="3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How do you know if you are ready to vote?</a:t>
            </a:r>
            <a:endParaRPr lang="en-US" sz="39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93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Making Your Decision</a:t>
            </a:r>
            <a:endParaRPr lang="en-US" altLang="en-US" sz="4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86338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When preparing to vote, you can consider reasons </a:t>
            </a: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to support 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a candidate for MLA, a political party or </a:t>
            </a: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leader, a 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specific policy idea or a whole party </a:t>
            </a: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platform.</a:t>
            </a:r>
          </a:p>
          <a:p>
            <a:pPr eaLnBrk="1" hangingPunct="1"/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Voting requires 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that you </a:t>
            </a:r>
            <a:r>
              <a:rPr lang="en-US" altLang="en-US" sz="2400" b="1" dirty="0">
                <a:solidFill>
                  <a:srgbClr val="FFC000"/>
                </a:solidFill>
                <a:latin typeface="Calibri" panose="020F0502020204030204" pitchFamily="34" charset="0"/>
              </a:rPr>
              <a:t>do your research 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and </a:t>
            </a:r>
            <a:r>
              <a:rPr lang="en-US" altLang="en-US" sz="2400" b="1" dirty="0">
                <a:solidFill>
                  <a:srgbClr val="FFC000"/>
                </a:solidFill>
                <a:latin typeface="Calibri" panose="020F0502020204030204" pitchFamily="34" charset="0"/>
              </a:rPr>
              <a:t>devote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the necessary time</a:t>
            </a: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  <a:endParaRPr lang="en-US" altLang="en-US" sz="24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You will know you are ready to vote when you </a:t>
            </a: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feel confident 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in your ability to make a </a:t>
            </a: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choice.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142" y="4114800"/>
            <a:ext cx="4361241" cy="245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7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>
              <a:buNone/>
              <a:defRPr/>
            </a:pPr>
            <a:endParaRPr lang="en-CA" sz="2000" dirty="0" smtClean="0"/>
          </a:p>
          <a:p>
            <a:pPr lvl="0" eaLnBrk="1" hangingPunct="1"/>
            <a:r>
              <a:rPr lang="en-US" altLang="en-US" sz="2800" dirty="0">
                <a:solidFill>
                  <a:schemeClr val="bg1"/>
                </a:solidFill>
                <a:latin typeface="Calibri" pitchFamily="34" charset="0"/>
              </a:rPr>
              <a:t>How do you know if you are ready to vote?</a:t>
            </a:r>
          </a:p>
          <a:p>
            <a:pPr marL="0" lvl="0" indent="0" eaLnBrk="1" hangingPunct="1">
              <a:buNone/>
            </a:pPr>
            <a:endParaRPr lang="en-CA" alt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 lvl="0" eaLnBrk="1" hangingPunct="1"/>
            <a:r>
              <a:rPr lang="en-US" altLang="en-US" sz="2800" dirty="0">
                <a:solidFill>
                  <a:schemeClr val="bg1"/>
                </a:solidFill>
                <a:latin typeface="Calibri" pitchFamily="34" charset="0"/>
              </a:rPr>
              <a:t>Why is </a:t>
            </a: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voting important?</a:t>
            </a:r>
            <a:endParaRPr lang="en-US" alt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 lvl="0" eaLnBrk="1" hangingPunct="1"/>
            <a:endParaRPr lang="en-CA" alt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 lvl="0" eaLnBrk="1" hangingPunct="1"/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Should young people be allowed to vote?</a:t>
            </a:r>
            <a:endParaRPr lang="en-US" alt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 marL="0" lvl="0" indent="0" eaLnBrk="1" hangingPunct="1">
              <a:buNone/>
            </a:pPr>
            <a:endParaRPr lang="en-CA" alt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Debrief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581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66018"/>
            <a:ext cx="8229600" cy="3641839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en-CA" sz="2400" dirty="0" smtClean="0"/>
          </a:p>
          <a:p>
            <a:pPr>
              <a:buNone/>
              <a:defRPr/>
            </a:pPr>
            <a:endParaRPr lang="en-CA" sz="2400" dirty="0" smtClean="0"/>
          </a:p>
          <a:p>
            <a:pPr algn="ctr">
              <a:buNone/>
              <a:defRPr/>
            </a:pPr>
            <a:r>
              <a:rPr lang="en-CA" sz="4000" dirty="0" smtClean="0">
                <a:solidFill>
                  <a:schemeClr val="bg1"/>
                </a:solidFill>
              </a:rPr>
              <a:t>  </a:t>
            </a:r>
            <a:r>
              <a:rPr lang="en-CA" sz="3900" dirty="0" smtClean="0">
                <a:solidFill>
                  <a:schemeClr val="bg1"/>
                </a:solidFill>
              </a:rPr>
              <a:t> </a:t>
            </a:r>
            <a:r>
              <a:rPr lang="en-CA" sz="3900" dirty="0">
                <a:solidFill>
                  <a:schemeClr val="bg1"/>
                </a:solidFill>
              </a:rPr>
              <a:t>Why do you think it is important to </a:t>
            </a:r>
            <a:r>
              <a:rPr lang="en-CA" sz="3900" b="1" dirty="0" smtClean="0">
                <a:solidFill>
                  <a:srgbClr val="FFC000"/>
                </a:solidFill>
              </a:rPr>
              <a:t>VOTE</a:t>
            </a:r>
            <a:r>
              <a:rPr lang="en-CA" sz="3900" dirty="0" smtClean="0">
                <a:solidFill>
                  <a:schemeClr val="bg1"/>
                </a:solidFill>
              </a:rPr>
              <a:t>?</a:t>
            </a:r>
            <a:endParaRPr lang="en-US" sz="39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073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3900" dirty="0" smtClean="0">
                <a:solidFill>
                  <a:srgbClr val="FFFFFF"/>
                </a:solidFill>
                <a:latin typeface="Calibri"/>
                <a:cs typeface="Calibri"/>
              </a:rPr>
              <a:t>Elections are the process where citizens have the greatest influence on their government and legislation.</a:t>
            </a:r>
            <a:endParaRPr lang="en-US" sz="39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45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Who is responsible for running  provincial elections in B.C.? 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74412"/>
            <a:ext cx="8159750" cy="457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CA" altLang="en-US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Elections in British Columbia are conducted by        </a:t>
            </a:r>
            <a:r>
              <a:rPr lang="en-CA" altLang="en-US" sz="26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Elections BC</a:t>
            </a:r>
            <a:r>
              <a:rPr lang="en-CA" altLang="en-US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an independent and non-partisan Office of the Legislative Assembly, under the direction of the      </a:t>
            </a:r>
            <a:r>
              <a:rPr lang="en-CA" altLang="en-US" sz="26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Chief Electoral Officer.</a:t>
            </a:r>
            <a:endParaRPr lang="en-CA" altLang="en-US" sz="26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CA" altLang="en-US" sz="26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CA" altLang="en-US" sz="2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CA" altLang="en-US" sz="26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CA" altLang="en-US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This ensures that elections are conducted in a </a:t>
            </a:r>
            <a:r>
              <a:rPr lang="en-CA" altLang="en-US" sz="26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fair</a:t>
            </a:r>
            <a:r>
              <a:rPr lang="en-CA" altLang="en-US" sz="26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n-CA" altLang="en-US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n-CA" altLang="en-US" sz="26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unbiased</a:t>
            </a:r>
            <a:r>
              <a:rPr lang="en-CA" altLang="en-US" sz="26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n-CA" altLang="en-US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manner.</a:t>
            </a:r>
            <a:r>
              <a:rPr lang="en-US" altLang="en-US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altLang="en-US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2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altLang="en-US" sz="26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26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www.elections.bc.ca</a:t>
            </a:r>
            <a:endParaRPr lang="en-US" altLang="en-US" sz="26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50" y="3429000"/>
            <a:ext cx="5753100" cy="1237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Fixed-Date Elections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British Columbia was the first jurisdiction in </a:t>
            </a:r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Canada to 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adopt </a:t>
            </a:r>
            <a:r>
              <a:rPr lang="en-US" altLang="en-US" sz="2800" b="1" dirty="0">
                <a:solidFill>
                  <a:srgbClr val="FFC000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fixed-date </a:t>
            </a:r>
            <a:r>
              <a:rPr lang="en-US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elections</a:t>
            </a:r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.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Beginning 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in 2005, </a:t>
            </a:r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the </a:t>
            </a:r>
            <a:r>
              <a:rPr lang="en-US" altLang="en-US" sz="2800" i="1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Constitution </a:t>
            </a:r>
            <a:r>
              <a:rPr lang="en-US" altLang="en-US" sz="2800" i="1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Act 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has called for provincial general </a:t>
            </a:r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elections to 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take place on the second Tuesday in May </a:t>
            </a:r>
            <a:r>
              <a:rPr lang="en-US" altLang="en-US" sz="2800" b="1" dirty="0">
                <a:solidFill>
                  <a:srgbClr val="FFC000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every </a:t>
            </a:r>
            <a:r>
              <a:rPr lang="en-US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four years</a:t>
            </a:r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.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As 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a result, the 41st British Columbia </a:t>
            </a:r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general election 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will take place on </a:t>
            </a:r>
            <a:r>
              <a:rPr lang="en-US" altLang="en-US" sz="2800" b="1" dirty="0">
                <a:solidFill>
                  <a:srgbClr val="FFC000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Tuesday, May </a:t>
            </a:r>
            <a:r>
              <a:rPr lang="en-US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9</a:t>
            </a:r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.</a:t>
            </a:r>
            <a:endParaRPr lang="en-CA" altLang="en-US" sz="2400" dirty="0" smtClean="0">
              <a:solidFill>
                <a:schemeClr val="bg1"/>
              </a:solidFill>
              <a:latin typeface="Calibri" panose="020F0502020204030204" pitchFamily="34" charset="0"/>
              <a:sym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24400"/>
            <a:ext cx="1780222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66018"/>
            <a:ext cx="8229600" cy="3641839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en-CA" sz="2400" dirty="0" smtClean="0"/>
          </a:p>
          <a:p>
            <a:pPr>
              <a:buNone/>
              <a:defRPr/>
            </a:pPr>
            <a:endParaRPr lang="en-CA" sz="2400" dirty="0" smtClean="0"/>
          </a:p>
          <a:p>
            <a:pPr algn="ctr">
              <a:buNone/>
              <a:defRPr/>
            </a:pPr>
            <a:r>
              <a:rPr lang="en-CA" sz="3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How do you know if you are eligible to vote?</a:t>
            </a:r>
          </a:p>
          <a:p>
            <a:pPr algn="ctr">
              <a:buNone/>
              <a:defRPr/>
            </a:pPr>
            <a:endParaRPr lang="en-CA" sz="39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algn="ctr">
              <a:buNone/>
              <a:defRPr/>
            </a:pPr>
            <a:r>
              <a:rPr lang="en-CA" sz="39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What do you need in order to vote?</a:t>
            </a:r>
            <a:endParaRPr lang="en-US" sz="39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5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Who is eligible to vote?</a:t>
            </a:r>
            <a:endParaRPr lang="en-US" altLang="en-US" sz="4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CA" altLang="en-US" sz="28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You are qualified to vote in a BC provincial election if:</a:t>
            </a:r>
          </a:p>
          <a:p>
            <a:pPr lvl="1"/>
            <a:r>
              <a:rPr lang="en-CA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You are a Canadian citizen;</a:t>
            </a:r>
          </a:p>
          <a:p>
            <a:pPr lvl="1"/>
            <a:r>
              <a:rPr lang="en-CA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You are 18 years of age on General Voting Day;</a:t>
            </a:r>
          </a:p>
          <a:p>
            <a:pPr lvl="1"/>
            <a:r>
              <a:rPr lang="en-CA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You have been a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resident of British Columbia for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at least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six months prior to voting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day.</a:t>
            </a:r>
            <a:endParaRPr lang="en-CA" altLang="en-US" sz="2400" dirty="0" smtClean="0">
              <a:solidFill>
                <a:schemeClr val="bg1"/>
              </a:solidFill>
              <a:latin typeface="Calibri" panose="020F0502020204030204" pitchFamily="34" charset="0"/>
              <a:sym typeface="Helvetica" panose="020B0604020202020204" pitchFamily="34" charset="0"/>
            </a:endParaRPr>
          </a:p>
        </p:txBody>
      </p:sp>
      <p:pic>
        <p:nvPicPr>
          <p:cNvPr id="32773" name="Picture 6" descr="18 birthday ca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28269"/>
            <a:ext cx="3271838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7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Voter identification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2400" i="1" dirty="0">
                <a:solidFill>
                  <a:srgbClr val="FFFFFF"/>
                </a:solidFill>
                <a:latin typeface="Calibri" panose="020F0502020204030204" pitchFamily="34" charset="0"/>
              </a:rPr>
              <a:t>Election Act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requires 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that voters prove </a:t>
            </a: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their identity 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and residential address in order to receive a </a:t>
            </a: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ballot or 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register to vote. You have three options:</a:t>
            </a:r>
          </a:p>
          <a:p>
            <a:pPr marL="857250" lvl="1" indent="-457200" eaLnBrk="1" hangingPunct="1"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One </a:t>
            </a:r>
            <a:r>
              <a:rPr lang="en-US" alt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document issued by the Government of B.C. </a:t>
            </a:r>
            <a:r>
              <a:rPr lang="en-US" alt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or Canada </a:t>
            </a:r>
            <a:r>
              <a:rPr lang="en-US" alt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that contains the voter’s name, </a:t>
            </a:r>
            <a:r>
              <a:rPr lang="en-US" alt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photograph and </a:t>
            </a:r>
            <a:r>
              <a:rPr lang="en-US" alt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residential address, such as a </a:t>
            </a:r>
            <a:r>
              <a:rPr lang="en-US" altLang="en-US" sz="2000" b="1" dirty="0">
                <a:solidFill>
                  <a:srgbClr val="FFC000"/>
                </a:solidFill>
                <a:latin typeface="Calibri" panose="020F0502020204030204" pitchFamily="34" charset="0"/>
              </a:rPr>
              <a:t>B.C. driver’s </a:t>
            </a:r>
            <a:r>
              <a:rPr lang="en-US" altLang="en-US" sz="20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license </a:t>
            </a:r>
            <a:r>
              <a:rPr lang="en-US" alt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or </a:t>
            </a:r>
            <a:r>
              <a:rPr lang="en-US" altLang="en-US" sz="20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B.C. Identification Card </a:t>
            </a:r>
            <a:r>
              <a:rPr lang="en-US" alt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(BCID)</a:t>
            </a:r>
            <a:endParaRPr lang="en-US" alt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857250" lvl="1" indent="-457200" eaLnBrk="1" hangingPunct="1"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2000" b="1" dirty="0">
                <a:solidFill>
                  <a:srgbClr val="FFC000"/>
                </a:solidFill>
                <a:latin typeface="Calibri" panose="020F0502020204030204" pitchFamily="34" charset="0"/>
              </a:rPr>
              <a:t>Certificate </a:t>
            </a:r>
            <a:r>
              <a:rPr lang="en-US" altLang="en-US" sz="20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of </a:t>
            </a:r>
            <a:r>
              <a:rPr lang="en-US" altLang="en-US" sz="2000" b="1" dirty="0">
                <a:solidFill>
                  <a:srgbClr val="FFC000"/>
                </a:solidFill>
                <a:latin typeface="Calibri" panose="020F0502020204030204" pitchFamily="34" charset="0"/>
              </a:rPr>
              <a:t>Indian </a:t>
            </a:r>
            <a:r>
              <a:rPr lang="en-US" altLang="en-US" sz="20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Status</a:t>
            </a:r>
            <a:endParaRPr lang="en-US" altLang="en-US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857250" lvl="1" indent="-457200" eaLnBrk="1" hangingPunct="1">
              <a:buFont typeface="+mj-lt"/>
              <a:buAutoNum type="arabicPeriod"/>
            </a:pPr>
            <a:r>
              <a:rPr lang="en-US" alt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Two 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documents that </a:t>
            </a:r>
            <a:r>
              <a:rPr lang="en-US" altLang="en-US" sz="2000" b="1" dirty="0">
                <a:solidFill>
                  <a:srgbClr val="FFC000"/>
                </a:solidFill>
                <a:latin typeface="Calibri" panose="020F0502020204030204" pitchFamily="34" charset="0"/>
              </a:rPr>
              <a:t>contain the voter’s name </a:t>
            </a:r>
            <a:r>
              <a:rPr lang="en-US" alt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at least </a:t>
            </a:r>
            <a:r>
              <a:rPr lang="en-US" alt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one of the documents must also contain </a:t>
            </a:r>
            <a:r>
              <a:rPr lang="en-US" alt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the voter’s </a:t>
            </a:r>
            <a:r>
              <a:rPr lang="en-US" alt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residential address</a:t>
            </a:r>
            <a:r>
              <a:rPr lang="en-US" alt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endParaRPr lang="en-CA" altLang="en-US" sz="18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627562"/>
            <a:ext cx="3408690" cy="2062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Getting on the voters list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Elections BC maintains a </a:t>
            </a:r>
            <a:r>
              <a:rPr lang="en-US" altLang="en-US" sz="2400" b="1" dirty="0">
                <a:solidFill>
                  <a:srgbClr val="FFC000"/>
                </a:solidFill>
                <a:latin typeface="Calibri" panose="020F0502020204030204" pitchFamily="34" charset="0"/>
              </a:rPr>
              <a:t>voters list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, which includes </a:t>
            </a: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the name 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and address of registered eligible </a:t>
            </a: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voters.</a:t>
            </a:r>
          </a:p>
          <a:p>
            <a:pPr eaLnBrk="1" hangingPunct="1"/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Before an election 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is called, you can register to vote using </a:t>
            </a: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Elections BC’s 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online registration system or by contacting </a:t>
            </a: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their local office.</a:t>
            </a:r>
          </a:p>
          <a:p>
            <a:pPr eaLnBrk="1" hangingPunct="1"/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During 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an election, you can also register as a </a:t>
            </a: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voter at 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the voting place prior to casting your </a:t>
            </a: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ballot.</a:t>
            </a:r>
            <a:endParaRPr lang="en-CA" altLang="en-US" sz="16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419600"/>
            <a:ext cx="4038600" cy="227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3502</TotalTime>
  <Words>959</Words>
  <Application>Microsoft Office PowerPoint</Application>
  <PresentationFormat>On-screen Show (4:3)</PresentationFormat>
  <Paragraphs>102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Helvetica</vt:lpstr>
      <vt:lpstr>Default Design</vt:lpstr>
      <vt:lpstr>4_Default Design</vt:lpstr>
      <vt:lpstr>1_Default Design</vt:lpstr>
      <vt:lpstr>Office Theme</vt:lpstr>
      <vt:lpstr>2_Default Design</vt:lpstr>
      <vt:lpstr>Secondary PowerPoint 7:  The Voting Process</vt:lpstr>
      <vt:lpstr>PowerPoint Presentation</vt:lpstr>
      <vt:lpstr>PowerPoint Presentation</vt:lpstr>
      <vt:lpstr>Who is responsible for running  provincial elections in B.C.? </vt:lpstr>
      <vt:lpstr>Fixed-Date Elections</vt:lpstr>
      <vt:lpstr>PowerPoint Presentation</vt:lpstr>
      <vt:lpstr>Who is eligible to vote?</vt:lpstr>
      <vt:lpstr>Voter identification</vt:lpstr>
      <vt:lpstr>Getting on the voters list</vt:lpstr>
      <vt:lpstr>Where do I vote?</vt:lpstr>
      <vt:lpstr>PowerPoint Presentation</vt:lpstr>
      <vt:lpstr>PowerPoint Presentation</vt:lpstr>
      <vt:lpstr>How do I mark my ballot?</vt:lpstr>
      <vt:lpstr>PowerPoint Presentation</vt:lpstr>
      <vt:lpstr>How does the voting process work?</vt:lpstr>
      <vt:lpstr>Rejected and Spoiled Ballots</vt:lpstr>
      <vt:lpstr>PowerPoint Presentation</vt:lpstr>
      <vt:lpstr>Making Your Decision</vt:lpstr>
      <vt:lpstr>Debrief</vt:lpstr>
    </vt:vector>
  </TitlesOfParts>
  <Company>DESYSTEMS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 SYSTEMS</dc:creator>
  <cp:lastModifiedBy>Windows User</cp:lastModifiedBy>
  <cp:revision>126</cp:revision>
  <dcterms:created xsi:type="dcterms:W3CDTF">2013-04-10T19:19:19Z</dcterms:created>
  <dcterms:modified xsi:type="dcterms:W3CDTF">2017-04-27T16:47:03Z</dcterms:modified>
</cp:coreProperties>
</file>