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6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596E30E-518F-45AB-BD19-2CA934C1119D}" type="datetimeFigureOut">
              <a:rPr lang="en-CA" smtClean="0"/>
              <a:t>27/04/2014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185EE8C-245A-4D73-8F06-C5AA1EBB5A7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Quick Review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3200" b="1" u="sng" dirty="0" smtClean="0"/>
              <a:t>Properties of Matter</a:t>
            </a:r>
          </a:p>
          <a:p>
            <a:pPr marL="0" indent="0" algn="ctr">
              <a:buNone/>
            </a:pPr>
            <a:endParaRPr lang="en-CA" b="1" u="sng" dirty="0" smtClean="0"/>
          </a:p>
          <a:p>
            <a:pPr marL="514350" indent="-514350" algn="ctr">
              <a:buAutoNum type="arabicPeriod"/>
            </a:pPr>
            <a:r>
              <a:rPr lang="en-CA" dirty="0" smtClean="0"/>
              <a:t>States of Matter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2. Qualitative and Quantitative Properties </a:t>
            </a:r>
            <a:endParaRPr lang="en-CA" dirty="0"/>
          </a:p>
          <a:p>
            <a:pPr algn="ctr">
              <a:buFontTx/>
              <a:buChar char="-"/>
            </a:pPr>
            <a:r>
              <a:rPr lang="en-CA" dirty="0" smtClean="0"/>
              <a:t>Mass and Volume</a:t>
            </a:r>
          </a:p>
          <a:p>
            <a:pPr algn="ctr">
              <a:buFontTx/>
              <a:buChar char="-"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3. Physical and Chemical Changes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39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4. Density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 property that links mass and volume!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374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Density?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CA" sz="5400" b="1" dirty="0" smtClean="0"/>
              <a:t>Density is the quantity of mass in a certain volume.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	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64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Imagine…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73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i="1" dirty="0" smtClean="0"/>
          </a:p>
          <a:p>
            <a:pPr marL="0" indent="0">
              <a:buNone/>
            </a:pPr>
            <a:r>
              <a:rPr lang="en-CA" i="1" dirty="0" smtClean="0"/>
              <a:t>Imagine yourself in the kitchen. You are cutting a piece of cheese into a cube that measures 2cm by 3cm by 1cm. The volume of this piece of cheese is __________?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CA" i="1" dirty="0" smtClean="0"/>
              <a:t>Now picture yourself doing the same thing with a piece of bread. 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CA" i="1" dirty="0" smtClean="0"/>
              <a:t>If you were to weigh both the bread and the cheese separately, which one would have a greater mass?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0326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Critical Thinking </a:t>
            </a:r>
            <a:r>
              <a:rPr lang="en-CA" dirty="0" smtClean="0"/>
              <a:t>Challenge (p.116)</a:t>
            </a:r>
            <a:endParaRPr lang="en-CA" dirty="0"/>
          </a:p>
        </p:txBody>
      </p:sp>
      <p:pic>
        <p:nvPicPr>
          <p:cNvPr id="1026" name="Picture 2" descr="C:\Program Files (x86)\Microsoft Office\MEDIA\CAGCAT10\j0217698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44752"/>
            <a:ext cx="2952328" cy="286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9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Comparing Densities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CA" sz="4000" b="1" dirty="0" smtClean="0">
                <a:solidFill>
                  <a:srgbClr val="FF0000"/>
                </a:solidFill>
              </a:rPr>
              <a:t>Density</a:t>
            </a:r>
            <a:r>
              <a:rPr lang="en-CA" sz="4000" b="1" dirty="0" smtClean="0"/>
              <a:t> </a:t>
            </a:r>
            <a:r>
              <a:rPr lang="en-CA" sz="4000" dirty="0" smtClean="0"/>
              <a:t>is what determines whether an object or substance will float on top of another liquid or substance. </a:t>
            </a:r>
            <a:endParaRPr lang="en-CA" sz="4000" dirty="0"/>
          </a:p>
          <a:p>
            <a:pPr marL="0" indent="0">
              <a:buNone/>
            </a:pPr>
            <a:endParaRPr lang="en-CA" sz="4000" dirty="0" smtClean="0"/>
          </a:p>
          <a:p>
            <a:pPr marL="0" indent="0">
              <a:buNone/>
            </a:pP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7342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Real Life Example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2448272" cy="3679097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268760"/>
            <a:ext cx="2448272" cy="36790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76470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At the front of the class, Miss Morris has two identical beakers. What initial observations can you make about the liquids inside? 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37072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did this happen?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800" dirty="0"/>
              <a:t>When water freezes, the molecules take up more space. This makes the mass of ice, by volume, less than the mass of liquid </a:t>
            </a:r>
            <a:r>
              <a:rPr lang="en-CA" sz="2800" dirty="0" smtClean="0"/>
              <a:t>water. In simpler </a:t>
            </a:r>
            <a:r>
              <a:rPr lang="en-CA" sz="2800" dirty="0"/>
              <a:t>terms, the same amount of water, when turned into ice, weighs </a:t>
            </a:r>
            <a:r>
              <a:rPr lang="en-CA" sz="2800" dirty="0" smtClean="0"/>
              <a:t>less.</a:t>
            </a:r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r>
              <a:rPr lang="en-CA" sz="2800" dirty="0" smtClean="0"/>
              <a:t>In other words, ice (solid H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O) is </a:t>
            </a:r>
            <a:r>
              <a:rPr lang="en-CA" sz="2800" b="1" dirty="0" smtClean="0"/>
              <a:t>less dense </a:t>
            </a:r>
            <a:r>
              <a:rPr lang="en-CA" sz="2800" dirty="0" smtClean="0"/>
              <a:t>than water (liquid H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O). 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Therefore, ice floats on water. 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/>
              <a:t>T</a:t>
            </a:r>
            <a:r>
              <a:rPr lang="en-CA" sz="2800" dirty="0" smtClean="0"/>
              <a:t>he </a:t>
            </a:r>
            <a:r>
              <a:rPr lang="en-CA" sz="2800" dirty="0"/>
              <a:t>density of ice is 0.9167 g/cm</a:t>
            </a:r>
            <a:r>
              <a:rPr lang="en-CA" sz="2800" baseline="30000" dirty="0"/>
              <a:t>3</a:t>
            </a:r>
            <a:r>
              <a:rPr lang="en-CA" sz="2800" dirty="0"/>
              <a:t> </a:t>
            </a:r>
          </a:p>
          <a:p>
            <a:r>
              <a:rPr lang="en-CA" sz="2800" dirty="0"/>
              <a:t>The density of water 1 g/mL or 1 </a:t>
            </a:r>
            <a:r>
              <a:rPr lang="en-CA" sz="2800" dirty="0" smtClean="0"/>
              <a:t>g/cm</a:t>
            </a:r>
            <a:r>
              <a:rPr lang="en-CA" sz="2800" baseline="30000" dirty="0" smtClean="0"/>
              <a:t>3</a:t>
            </a:r>
          </a:p>
          <a:p>
            <a:pPr marL="0" indent="0">
              <a:buNone/>
            </a:pPr>
            <a:endParaRPr lang="en-CA" sz="2800" baseline="30000" dirty="0"/>
          </a:p>
          <a:p>
            <a:r>
              <a:rPr lang="en-CA" sz="2800" dirty="0"/>
              <a:t>The </a:t>
            </a:r>
            <a:r>
              <a:rPr lang="en-CA" sz="2800" dirty="0" smtClean="0"/>
              <a:t>density of </a:t>
            </a:r>
            <a:r>
              <a:rPr lang="en-CA" sz="2800" dirty="0" smtClean="0"/>
              <a:t>rubbing alcohol is 0.87 </a:t>
            </a:r>
            <a:r>
              <a:rPr lang="en-CA" sz="2800" dirty="0"/>
              <a:t>g/cm</a:t>
            </a:r>
            <a:r>
              <a:rPr lang="en-CA" sz="2800" baseline="30000" dirty="0"/>
              <a:t>3</a:t>
            </a:r>
            <a:r>
              <a:rPr lang="en-CA" sz="2800" dirty="0"/>
              <a:t> 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1178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Density Formula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26424" cy="4399384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endParaRPr lang="en-CA" sz="3300" b="1" dirty="0" smtClean="0"/>
          </a:p>
          <a:p>
            <a:pPr marL="0" lvl="0" indent="0">
              <a:buNone/>
            </a:pPr>
            <a:r>
              <a:rPr lang="en-CA" sz="3800" b="1" dirty="0" smtClean="0"/>
              <a:t>Density = </a:t>
            </a:r>
            <a:r>
              <a:rPr lang="en-CA" sz="3800" b="1" u="sng" dirty="0" smtClean="0"/>
              <a:t>mass</a:t>
            </a:r>
          </a:p>
          <a:p>
            <a:pPr marL="0" lvl="0" indent="0">
              <a:buNone/>
            </a:pPr>
            <a:r>
              <a:rPr lang="en-CA" sz="3800" b="1" dirty="0" smtClean="0"/>
              <a:t>	</a:t>
            </a:r>
            <a:r>
              <a:rPr lang="en-CA" sz="3800" b="1" dirty="0"/>
              <a:t> </a:t>
            </a:r>
            <a:r>
              <a:rPr lang="en-CA" sz="3800" b="1" dirty="0" smtClean="0"/>
              <a:t>      Volume </a:t>
            </a:r>
          </a:p>
          <a:p>
            <a:pPr marL="0" lvl="0" indent="0">
              <a:buNone/>
            </a:pPr>
            <a:endParaRPr lang="en-CA" sz="2800" dirty="0" smtClean="0"/>
          </a:p>
          <a:p>
            <a:pPr marL="0" lvl="0" indent="0">
              <a:buNone/>
            </a:pPr>
            <a:r>
              <a:rPr lang="en-CA" sz="2800" dirty="0" smtClean="0"/>
              <a:t>A </a:t>
            </a:r>
            <a:r>
              <a:rPr lang="en-CA" sz="2800" dirty="0"/>
              <a:t>piece of aluminum is </a:t>
            </a:r>
            <a:r>
              <a:rPr lang="en-CA" sz="2800" b="1" dirty="0"/>
              <a:t>5.40 </a:t>
            </a:r>
            <a:r>
              <a:rPr lang="en-CA" sz="2800" b="1" dirty="0" smtClean="0"/>
              <a:t>grams. </a:t>
            </a:r>
          </a:p>
          <a:p>
            <a:pPr marL="0" lvl="0" indent="0">
              <a:buNone/>
            </a:pPr>
            <a:r>
              <a:rPr lang="en-CA" sz="2800" dirty="0" smtClean="0"/>
              <a:t>It has a volume of </a:t>
            </a:r>
            <a:r>
              <a:rPr lang="en-CA" sz="2800" b="1" dirty="0" smtClean="0"/>
              <a:t>2.00cm³. </a:t>
            </a:r>
          </a:p>
          <a:p>
            <a:pPr marL="0" lv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b="1" spc="300" dirty="0"/>
              <a:t> </a:t>
            </a:r>
            <a:r>
              <a:rPr lang="en-CA" sz="3800" b="1" spc="300" dirty="0" smtClean="0"/>
              <a:t>D   =</a:t>
            </a:r>
            <a:r>
              <a:rPr lang="en-CA" sz="3800" spc="300" dirty="0" smtClean="0"/>
              <a:t>	</a:t>
            </a:r>
            <a:r>
              <a:rPr lang="en-CA" sz="3800" u="sng" spc="300" dirty="0" smtClean="0"/>
              <a:t>5.40 grams</a:t>
            </a:r>
            <a:r>
              <a:rPr lang="en-CA" sz="3800" spc="300" dirty="0" smtClean="0"/>
              <a:t>    </a:t>
            </a:r>
            <a:r>
              <a:rPr lang="en-CA" sz="3800" b="1" spc="300" dirty="0" smtClean="0"/>
              <a:t>= </a:t>
            </a:r>
            <a:r>
              <a:rPr lang="en-CA" sz="3800" spc="300" dirty="0" smtClean="0"/>
              <a:t>   </a:t>
            </a:r>
            <a:r>
              <a:rPr lang="en-CA" sz="3800" spc="300" dirty="0"/>
              <a:t>2.7 </a:t>
            </a:r>
            <a:r>
              <a:rPr lang="en-CA" sz="3800" spc="300" dirty="0" smtClean="0"/>
              <a:t>g/cm³</a:t>
            </a:r>
            <a:endParaRPr lang="en-CA" sz="3800" u="sng" spc="300" dirty="0" smtClean="0"/>
          </a:p>
          <a:p>
            <a:pPr marL="0" lvl="0" indent="0">
              <a:buNone/>
            </a:pPr>
            <a:r>
              <a:rPr lang="en-CA" sz="3800" spc="300" dirty="0"/>
              <a:t> </a:t>
            </a:r>
            <a:r>
              <a:rPr lang="en-CA" sz="3800" spc="300" dirty="0" smtClean="0"/>
              <a:t>              2.00cm³</a:t>
            </a:r>
            <a:endParaRPr lang="en-CA" sz="3300" spc="300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89" y="908720"/>
            <a:ext cx="4194175" cy="112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2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92</TotalTime>
  <Words>279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Quick Review </vt:lpstr>
      <vt:lpstr>4. Density </vt:lpstr>
      <vt:lpstr>What is Density?</vt:lpstr>
      <vt:lpstr>Imagine… </vt:lpstr>
      <vt:lpstr>Critical Thinking Challenge (p.116)</vt:lpstr>
      <vt:lpstr>Comparing Densities </vt:lpstr>
      <vt:lpstr>Real Life Example</vt:lpstr>
      <vt:lpstr>Why did this happen?</vt:lpstr>
      <vt:lpstr>Density Formula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Review</dc:title>
  <dc:creator>Diana</dc:creator>
  <cp:lastModifiedBy>Diana</cp:lastModifiedBy>
  <cp:revision>9</cp:revision>
  <dcterms:created xsi:type="dcterms:W3CDTF">2014-04-26T22:53:26Z</dcterms:created>
  <dcterms:modified xsi:type="dcterms:W3CDTF">2014-04-27T17:34:14Z</dcterms:modified>
</cp:coreProperties>
</file>