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sldIdLst>
    <p:sldId id="256" r:id="rId2"/>
    <p:sldId id="258" r:id="rId3"/>
    <p:sldId id="271" r:id="rId4"/>
    <p:sldId id="273" r:id="rId5"/>
    <p:sldId id="270" r:id="rId6"/>
    <p:sldId id="268" r:id="rId7"/>
    <p:sldId id="269" r:id="rId8"/>
    <p:sldId id="259" r:id="rId9"/>
    <p:sldId id="260" r:id="rId10"/>
    <p:sldId id="274" r:id="rId11"/>
    <p:sldId id="261" r:id="rId12"/>
    <p:sldId id="277" r:id="rId13"/>
    <p:sldId id="275" r:id="rId14"/>
    <p:sldId id="276" r:id="rId15"/>
    <p:sldId id="264" r:id="rId16"/>
    <p:sldId id="265" r:id="rId17"/>
    <p:sldId id="26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4" autoAdjust="0"/>
    <p:restoredTop sz="94660"/>
  </p:normalViewPr>
  <p:slideViewPr>
    <p:cSldViewPr>
      <p:cViewPr varScale="1">
        <p:scale>
          <a:sx n="65" d="100"/>
          <a:sy n="65" d="100"/>
        </p:scale>
        <p:origin x="-7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63CC1-EBB0-4346-9509-7F892DF16CE2}" type="datetimeFigureOut">
              <a:rPr lang="en-CA" smtClean="0"/>
              <a:t>20/04/2014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7F76F-BE1A-4EE3-B52E-971E4A6600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7375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7F76F-BE1A-4EE3-B52E-971E4A6600D8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074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They determine how matter</a:t>
            </a:r>
            <a:r>
              <a:rPr lang="en-CA" baseline="0" dirty="0" smtClean="0"/>
              <a:t> can be used.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7F76F-BE1A-4EE3-B52E-971E4A6600D8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2730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7F76F-BE1A-4EE3-B52E-971E4A6600D8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6008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7267E8D-D921-4B2B-AB3B-9E76C2E1E7C3}" type="datetimeFigureOut">
              <a:rPr lang="en-CA" smtClean="0"/>
              <a:t>20/04/2014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006187C-61CE-4E8B-A1BC-BB53CD76A83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67E8D-D921-4B2B-AB3B-9E76C2E1E7C3}" type="datetimeFigureOut">
              <a:rPr lang="en-CA" smtClean="0"/>
              <a:t>20/04/2014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187C-61CE-4E8B-A1BC-BB53CD76A83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67E8D-D921-4B2B-AB3B-9E76C2E1E7C3}" type="datetimeFigureOut">
              <a:rPr lang="en-CA" smtClean="0"/>
              <a:t>20/04/2014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187C-61CE-4E8B-A1BC-BB53CD76A83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67E8D-D921-4B2B-AB3B-9E76C2E1E7C3}" type="datetimeFigureOut">
              <a:rPr lang="en-CA" smtClean="0"/>
              <a:t>20/04/2014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187C-61CE-4E8B-A1BC-BB53CD76A83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67E8D-D921-4B2B-AB3B-9E76C2E1E7C3}" type="datetimeFigureOut">
              <a:rPr lang="en-CA" smtClean="0"/>
              <a:t>20/04/2014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187C-61CE-4E8B-A1BC-BB53CD76A83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67E8D-D921-4B2B-AB3B-9E76C2E1E7C3}" type="datetimeFigureOut">
              <a:rPr lang="en-CA" smtClean="0"/>
              <a:t>20/04/2014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187C-61CE-4E8B-A1BC-BB53CD76A83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7267E8D-D921-4B2B-AB3B-9E76C2E1E7C3}" type="datetimeFigureOut">
              <a:rPr lang="en-CA" smtClean="0"/>
              <a:t>20/04/2014</a:t>
            </a:fld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006187C-61CE-4E8B-A1BC-BB53CD76A830}" type="slidenum">
              <a:rPr lang="en-CA" smtClean="0"/>
              <a:t>‹#›</a:t>
            </a:fld>
            <a:endParaRPr lang="en-C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7267E8D-D921-4B2B-AB3B-9E76C2E1E7C3}" type="datetimeFigureOut">
              <a:rPr lang="en-CA" smtClean="0"/>
              <a:t>20/04/2014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006187C-61CE-4E8B-A1BC-BB53CD76A83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67E8D-D921-4B2B-AB3B-9E76C2E1E7C3}" type="datetimeFigureOut">
              <a:rPr lang="en-CA" smtClean="0"/>
              <a:t>20/04/2014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187C-61CE-4E8B-A1BC-BB53CD76A83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67E8D-D921-4B2B-AB3B-9E76C2E1E7C3}" type="datetimeFigureOut">
              <a:rPr lang="en-CA" smtClean="0"/>
              <a:t>20/04/2014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187C-61CE-4E8B-A1BC-BB53CD76A83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67E8D-D921-4B2B-AB3B-9E76C2E1E7C3}" type="datetimeFigureOut">
              <a:rPr lang="en-CA" smtClean="0"/>
              <a:t>20/04/2014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187C-61CE-4E8B-A1BC-BB53CD76A83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7267E8D-D921-4B2B-AB3B-9E76C2E1E7C3}" type="datetimeFigureOut">
              <a:rPr lang="en-CA" smtClean="0"/>
              <a:t>20/04/2014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006187C-61CE-4E8B-A1BC-BB53CD76A830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hyperlink" Target="http://cstephenmurray.com/onlinequizes/chemistry/measuring/displacementmethod.ht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wmf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orado.edu/physics/2000/periodic_table/mass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Qualitative and Quantitative Properties of Matter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2643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CA" sz="3200" b="1" dirty="0" smtClean="0"/>
              <a:t>What are some of the units of measurement we use to measure mass?</a:t>
            </a:r>
            <a:endParaRPr lang="en-CA" sz="3200" b="1" dirty="0"/>
          </a:p>
        </p:txBody>
      </p:sp>
      <p:pic>
        <p:nvPicPr>
          <p:cNvPr id="2050" name="Picture 2" descr="C:\Users\Diana\AppData\Local\Microsoft\Windows\Temporary Internet Files\Content.IE5\876F4XFA\MC900320192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924944"/>
            <a:ext cx="3222324" cy="2848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037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Volume: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Volume describes the amount of space that an object takes up.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590047"/>
            <a:ext cx="2847975" cy="21431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60032" y="4077072"/>
            <a:ext cx="3039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/>
              <a:t>V = l </a:t>
            </a:r>
            <a:r>
              <a:rPr lang="en-CA" sz="2800" dirty="0" smtClean="0"/>
              <a:t>x</a:t>
            </a:r>
            <a:r>
              <a:rPr lang="en-CA" sz="3600" dirty="0" smtClean="0"/>
              <a:t> w </a:t>
            </a:r>
            <a:r>
              <a:rPr lang="en-CA" sz="2800" dirty="0" smtClean="0"/>
              <a:t>x</a:t>
            </a:r>
            <a:r>
              <a:rPr lang="en-CA" sz="3600" dirty="0" smtClean="0"/>
              <a:t> h </a:t>
            </a:r>
            <a:endParaRPr lang="en-CA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868392" y="5449203"/>
            <a:ext cx="2104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l = length 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525717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w = width 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4400237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h = height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5529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3200" b="1" dirty="0"/>
              <a:t>What are some of the units of measurement we use to measure </a:t>
            </a:r>
            <a:r>
              <a:rPr lang="en-CA" sz="3200" b="1" dirty="0" smtClean="0"/>
              <a:t>volume?</a:t>
            </a:r>
            <a:endParaRPr lang="en-CA" sz="3200" dirty="0"/>
          </a:p>
        </p:txBody>
      </p:sp>
      <p:pic>
        <p:nvPicPr>
          <p:cNvPr id="3076" name="Picture 4" descr="C:\Users\Diana\AppData\Local\Microsoft\Windows\Temporary Internet Files\Content.IE5\KJ580SB0\MP900390519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582863"/>
            <a:ext cx="3657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189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How do we measure the volume of uniquely shaped object?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636912"/>
            <a:ext cx="3937000" cy="3937000"/>
          </a:xfrm>
        </p:spPr>
      </p:pic>
      <p:sp>
        <p:nvSpPr>
          <p:cNvPr id="5" name="TextBox 4"/>
          <p:cNvSpPr txBox="1"/>
          <p:nvPr/>
        </p:nvSpPr>
        <p:spPr>
          <a:xfrm>
            <a:off x="5940152" y="3412956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dirty="0" smtClean="0"/>
              <a:t>Eureka! </a:t>
            </a:r>
            <a:endParaRPr lang="en-CA" sz="5400" dirty="0"/>
          </a:p>
        </p:txBody>
      </p:sp>
    </p:spTree>
    <p:extLst>
      <p:ext uri="{BB962C8B-B14F-4D97-AF65-F5344CB8AC3E}">
        <p14:creationId xmlns:p14="http://schemas.microsoft.com/office/powerpoint/2010/main" val="180229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Water Displacement Theory </a:t>
            </a:r>
            <a:endParaRPr lang="en-CA" dirty="0"/>
          </a:p>
        </p:txBody>
      </p:sp>
      <p:pic>
        <p:nvPicPr>
          <p:cNvPr id="4" name="Content Placeholder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204864"/>
            <a:ext cx="3819316" cy="4324350"/>
          </a:xfrm>
        </p:spPr>
      </p:pic>
    </p:spTree>
    <p:extLst>
      <p:ext uri="{BB962C8B-B14F-4D97-AF65-F5344CB8AC3E}">
        <p14:creationId xmlns:p14="http://schemas.microsoft.com/office/powerpoint/2010/main" val="181213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Measuring Matter 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CA" dirty="0" smtClean="0"/>
              <a:t>_____________________ </a:t>
            </a:r>
            <a:r>
              <a:rPr lang="en-CA" dirty="0"/>
              <a:t>properties are properties that you can measure and describe using numerical values</a:t>
            </a:r>
            <a:r>
              <a:rPr lang="en-CA" dirty="0" smtClean="0"/>
              <a:t>.</a:t>
            </a:r>
          </a:p>
          <a:p>
            <a:pPr marL="514350" lvl="0" indent="-514350">
              <a:buAutoNum type="alphaLcParenR"/>
            </a:pPr>
            <a:r>
              <a:rPr lang="en-CA" dirty="0" smtClean="0"/>
              <a:t>Qualitative </a:t>
            </a:r>
          </a:p>
          <a:p>
            <a:pPr marL="514350" lvl="0" indent="-514350">
              <a:buAutoNum type="alphaLcParenR"/>
            </a:pPr>
            <a:r>
              <a:rPr lang="en-CA" dirty="0" smtClean="0"/>
              <a:t>Numerical</a:t>
            </a:r>
          </a:p>
          <a:p>
            <a:pPr marL="514350" lvl="0" indent="-514350">
              <a:buAutoNum type="alphaLcParenR"/>
            </a:pPr>
            <a:r>
              <a:rPr lang="en-CA" dirty="0" smtClean="0"/>
              <a:t>Newton’s</a:t>
            </a:r>
          </a:p>
          <a:p>
            <a:pPr marL="514350" lvl="0" indent="-514350">
              <a:buAutoNum type="alphaLcParenR"/>
            </a:pPr>
            <a:r>
              <a:rPr lang="en-CA" dirty="0" smtClean="0"/>
              <a:t>Quantitative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2817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Measuring Matter 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CA" dirty="0" smtClean="0"/>
              <a:t>__________________ describes the amount of matter that makes up an object. </a:t>
            </a:r>
          </a:p>
          <a:p>
            <a:endParaRPr lang="en-CA" dirty="0" smtClean="0"/>
          </a:p>
          <a:p>
            <a:pPr marL="514350" indent="-514350">
              <a:buAutoNum type="alphaLcParenR"/>
            </a:pPr>
            <a:r>
              <a:rPr lang="en-CA" dirty="0" smtClean="0"/>
              <a:t>Volume</a:t>
            </a:r>
          </a:p>
          <a:p>
            <a:pPr marL="514350" indent="-514350">
              <a:buAutoNum type="alphaLcParenR"/>
            </a:pPr>
            <a:r>
              <a:rPr lang="en-CA" dirty="0" smtClean="0"/>
              <a:t>Mass </a:t>
            </a:r>
          </a:p>
          <a:p>
            <a:pPr marL="514350" indent="-514350">
              <a:buAutoNum type="alphaLcParenR"/>
            </a:pPr>
            <a:r>
              <a:rPr lang="en-CA" dirty="0" smtClean="0"/>
              <a:t>Weight</a:t>
            </a:r>
          </a:p>
          <a:p>
            <a:pPr marL="514350" indent="-514350">
              <a:buAutoNum type="alphaLcParenR"/>
            </a:pPr>
            <a:r>
              <a:rPr lang="en-CA" dirty="0" smtClean="0"/>
              <a:t>Density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1719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Measuring Matter 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CA" dirty="0" smtClean="0"/>
              <a:t>___________________ describes the amount of space that an object takes up.</a:t>
            </a:r>
          </a:p>
          <a:p>
            <a:pPr marL="0" lvl="0" indent="0">
              <a:buNone/>
            </a:pPr>
            <a:endParaRPr lang="en-CA" dirty="0"/>
          </a:p>
          <a:p>
            <a:pPr marL="514350" indent="-514350">
              <a:buAutoNum type="alphaLcParenR"/>
            </a:pPr>
            <a:r>
              <a:rPr lang="en-CA" dirty="0" smtClean="0"/>
              <a:t>Volume</a:t>
            </a:r>
          </a:p>
          <a:p>
            <a:pPr marL="514350" indent="-514350">
              <a:buAutoNum type="alphaLcParenR"/>
            </a:pPr>
            <a:r>
              <a:rPr lang="en-CA" dirty="0" smtClean="0"/>
              <a:t>Mass </a:t>
            </a:r>
          </a:p>
          <a:p>
            <a:pPr marL="514350" indent="-514350">
              <a:buAutoNum type="alphaLcParenR"/>
            </a:pPr>
            <a:r>
              <a:rPr lang="en-CA" dirty="0" smtClean="0"/>
              <a:t>Weight</a:t>
            </a:r>
          </a:p>
          <a:p>
            <a:pPr marL="514350" indent="-514350">
              <a:buAutoNum type="alphaLcParenR"/>
            </a:pPr>
            <a:r>
              <a:rPr lang="en-CA" dirty="0" smtClean="0"/>
              <a:t>Density </a:t>
            </a:r>
          </a:p>
        </p:txBody>
      </p:sp>
    </p:spTree>
    <p:extLst>
      <p:ext uri="{BB962C8B-B14F-4D97-AF65-F5344CB8AC3E}">
        <p14:creationId xmlns:p14="http://schemas.microsoft.com/office/powerpoint/2010/main" val="263527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Qualitative VS. Quantitative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 smtClean="0"/>
              <a:t>Qualitative: </a:t>
            </a:r>
            <a:r>
              <a:rPr lang="en-CA" dirty="0" smtClean="0"/>
              <a:t>A characteristic of a substance that can be observed and described in words that does not use numerical value. </a:t>
            </a:r>
          </a:p>
          <a:p>
            <a:pPr marL="0" indent="0">
              <a:buNone/>
            </a:pPr>
            <a:r>
              <a:rPr lang="en-CA" dirty="0" smtClean="0"/>
              <a:t>	</a:t>
            </a:r>
            <a:r>
              <a:rPr lang="en-CA" b="1" dirty="0" smtClean="0"/>
              <a:t>Ex. </a:t>
            </a:r>
            <a:r>
              <a:rPr lang="en-CA" dirty="0" smtClean="0"/>
              <a:t>Small, heavy, grey, smooth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b="1" dirty="0" smtClean="0"/>
              <a:t>Quantitative: </a:t>
            </a:r>
            <a:r>
              <a:rPr lang="en-CA" dirty="0" smtClean="0"/>
              <a:t>A characteristic of matter that can be measured and described with numerical value. </a:t>
            </a:r>
          </a:p>
          <a:p>
            <a:pPr marL="0" indent="0">
              <a:buNone/>
            </a:pPr>
            <a:r>
              <a:rPr lang="en-CA" b="1" dirty="0"/>
              <a:t>	</a:t>
            </a:r>
            <a:r>
              <a:rPr lang="en-CA" b="1" dirty="0" smtClean="0"/>
              <a:t>Ex. </a:t>
            </a:r>
            <a:r>
              <a:rPr lang="en-CA" dirty="0" smtClean="0"/>
              <a:t>37°C, 25 lbs, 355mL, 3cm³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28046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Qualitative Properties </a:t>
            </a:r>
            <a:endParaRPr lang="en-CA" dirty="0"/>
          </a:p>
        </p:txBody>
      </p:sp>
      <p:pic>
        <p:nvPicPr>
          <p:cNvPr id="1026" name="Picture 2" descr="C:\Users\Diana\AppData\Local\Microsoft\Windows\Temporary Internet Files\Content.IE5\876F4XFA\MP900448626[1]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32" y="2132856"/>
            <a:ext cx="3204864" cy="2403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iana\AppData\Local\Microsoft\Windows\Temporary Internet Files\Content.IE5\4W0S0ETZ\MC90021147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5" y="2204864"/>
            <a:ext cx="2729775" cy="3492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Diana\AppData\Local\Microsoft\Windows\Temporary Internet Files\Content.IE5\3XPM84W4\MP900427641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970" y="4221034"/>
            <a:ext cx="2258837" cy="2258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501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 smtClean="0"/>
              <a:t>More Qualitative Properties of Matter </a:t>
            </a:r>
            <a:endParaRPr lang="en-CA" dirty="0"/>
          </a:p>
        </p:txBody>
      </p:sp>
      <p:pic>
        <p:nvPicPr>
          <p:cNvPr id="1026" name="Picture 2" descr="C:\Users\Diana\AppData\Local\Microsoft\Windows\Temporary Internet Files\Content.IE5\QZ6A2FNM\MP900448486[1]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40843"/>
            <a:ext cx="1769268" cy="1179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iana\AppData\Local\Microsoft\Windows\Temporary Internet Files\Content.IE5\Q97YBMB1\MP900410091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076055"/>
            <a:ext cx="151216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iana\AppData\Local\Microsoft\Windows\Temporary Internet Files\Content.IE5\0W0G7ZBZ\MC90003007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5" y="1893965"/>
            <a:ext cx="1728192" cy="1740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Diana\AppData\Local\Microsoft\Windows\Temporary Internet Files\Content.IE5\0W0G7ZBZ\MP900390476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109989"/>
            <a:ext cx="2024720" cy="144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83768" y="4221088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Quickly scan p. 109 in your textbook.  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4941168"/>
            <a:ext cx="74168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/>
              <a:t>Why is it important to know these properties of matter? 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54459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Quantitative Properties </a:t>
            </a:r>
            <a:endParaRPr lang="en-CA" dirty="0"/>
          </a:p>
        </p:txBody>
      </p:sp>
      <p:pic>
        <p:nvPicPr>
          <p:cNvPr id="2050" name="Picture 2" descr="C:\Users\Diana\AppData\Local\Microsoft\Windows\Temporary Internet Files\Content.IE5\QZ6A2FNM\MP900409423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132856"/>
            <a:ext cx="2875861" cy="432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355976" y="2708920"/>
            <a:ext cx="38884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b="1" dirty="0" smtClean="0"/>
              <a:t>Temperature: </a:t>
            </a:r>
            <a:r>
              <a:rPr lang="en-CA" sz="2800" dirty="0" smtClean="0"/>
              <a:t>Temperature measures how </a:t>
            </a:r>
            <a:r>
              <a:rPr lang="en-CA" sz="2800" b="1" dirty="0" smtClean="0"/>
              <a:t>hot </a:t>
            </a:r>
            <a:r>
              <a:rPr lang="en-CA" sz="2800" dirty="0" smtClean="0"/>
              <a:t>or </a:t>
            </a:r>
            <a:r>
              <a:rPr lang="en-CA" sz="2800" b="1" dirty="0" smtClean="0"/>
              <a:t>cold </a:t>
            </a:r>
            <a:r>
              <a:rPr lang="en-CA" sz="2800" dirty="0" smtClean="0"/>
              <a:t>matter is. 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04263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States of Matter and Temperature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CA" sz="4400" dirty="0" smtClean="0"/>
          </a:p>
          <a:p>
            <a:pPr marL="0" indent="0" algn="ctr">
              <a:buNone/>
            </a:pPr>
            <a:endParaRPr lang="en-CA" sz="4400" dirty="0"/>
          </a:p>
          <a:p>
            <a:pPr marL="0" indent="0" algn="ctr">
              <a:buNone/>
            </a:pPr>
            <a:r>
              <a:rPr lang="en-CA" sz="4400" dirty="0" smtClean="0"/>
              <a:t>What do we already know? </a:t>
            </a:r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378476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States of Matter and Temperature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CA" b="1" dirty="0" smtClean="0"/>
              <a:t>Melting Point </a:t>
            </a:r>
            <a:r>
              <a:rPr lang="en-CA" dirty="0" smtClean="0"/>
              <a:t>– The characteristic temperature at which a materials melts (goes from </a:t>
            </a:r>
            <a:r>
              <a:rPr lang="en-CA" b="1" dirty="0"/>
              <a:t>____</a:t>
            </a:r>
            <a:r>
              <a:rPr lang="en-CA" dirty="0" smtClean="0"/>
              <a:t> </a:t>
            </a:r>
            <a:r>
              <a:rPr lang="en-CA" dirty="0" smtClean="0"/>
              <a:t>to </a:t>
            </a:r>
            <a:r>
              <a:rPr lang="en-CA" b="1" dirty="0"/>
              <a:t>____</a:t>
            </a:r>
            <a:r>
              <a:rPr lang="en-CA" dirty="0" smtClean="0"/>
              <a:t>)</a:t>
            </a:r>
            <a:endParaRPr lang="en-CA" dirty="0" smtClean="0"/>
          </a:p>
          <a:p>
            <a:pPr marL="109728" indent="0">
              <a:buNone/>
            </a:pPr>
            <a:r>
              <a:rPr lang="en-CA" sz="2600" dirty="0" smtClean="0">
                <a:solidFill>
                  <a:srgbClr val="FF0000"/>
                </a:solidFill>
              </a:rPr>
              <a:t>The melting point for water is ___ °C.</a:t>
            </a:r>
          </a:p>
          <a:p>
            <a:pPr marL="109728" indent="0">
              <a:buNone/>
            </a:pPr>
            <a:endParaRPr lang="en-CA" dirty="0"/>
          </a:p>
          <a:p>
            <a:pPr marL="109728" indent="0">
              <a:buNone/>
            </a:pPr>
            <a:r>
              <a:rPr lang="en-CA" b="1" dirty="0" smtClean="0"/>
              <a:t>Freezing Point </a:t>
            </a:r>
            <a:r>
              <a:rPr lang="en-CA" dirty="0" smtClean="0"/>
              <a:t>– The characteristic temperature at which a material freezes (goes from </a:t>
            </a:r>
            <a:r>
              <a:rPr lang="en-CA" b="1" dirty="0"/>
              <a:t>____</a:t>
            </a:r>
            <a:r>
              <a:rPr lang="en-CA" dirty="0" smtClean="0"/>
              <a:t> </a:t>
            </a:r>
            <a:r>
              <a:rPr lang="en-CA" dirty="0" smtClean="0"/>
              <a:t>to </a:t>
            </a:r>
            <a:r>
              <a:rPr lang="en-CA" b="1" dirty="0"/>
              <a:t>____</a:t>
            </a:r>
            <a:r>
              <a:rPr lang="en-CA" dirty="0" smtClean="0"/>
              <a:t>) </a:t>
            </a:r>
            <a:endParaRPr lang="en-CA" dirty="0" smtClean="0"/>
          </a:p>
          <a:p>
            <a:pPr marL="109728" indent="0">
              <a:buNone/>
            </a:pPr>
            <a:r>
              <a:rPr lang="en-CA" sz="2600" dirty="0">
                <a:solidFill>
                  <a:srgbClr val="FF0000"/>
                </a:solidFill>
              </a:rPr>
              <a:t>The </a:t>
            </a:r>
            <a:r>
              <a:rPr lang="en-CA" sz="2600" dirty="0" smtClean="0">
                <a:solidFill>
                  <a:srgbClr val="FF0000"/>
                </a:solidFill>
              </a:rPr>
              <a:t>freezing </a:t>
            </a:r>
            <a:r>
              <a:rPr lang="en-CA" sz="2600" dirty="0">
                <a:solidFill>
                  <a:srgbClr val="FF0000"/>
                </a:solidFill>
              </a:rPr>
              <a:t>point for water is ___ °C.</a:t>
            </a:r>
          </a:p>
          <a:p>
            <a:pPr marL="109728" indent="0">
              <a:buNone/>
            </a:pPr>
            <a:endParaRPr lang="en-CA" dirty="0"/>
          </a:p>
          <a:p>
            <a:pPr marL="109728" indent="0">
              <a:buNone/>
            </a:pPr>
            <a:r>
              <a:rPr lang="en-CA" b="1" dirty="0" smtClean="0"/>
              <a:t>Boiling Point </a:t>
            </a:r>
            <a:r>
              <a:rPr lang="en-CA" dirty="0" smtClean="0"/>
              <a:t>– The characteristic temperature at which a material boils (goes from </a:t>
            </a:r>
            <a:r>
              <a:rPr lang="en-CA" b="1" dirty="0" smtClean="0"/>
              <a:t>____ </a:t>
            </a:r>
            <a:r>
              <a:rPr lang="en-CA" dirty="0" smtClean="0"/>
              <a:t>to </a:t>
            </a:r>
            <a:r>
              <a:rPr lang="en-CA" b="1" dirty="0"/>
              <a:t>____</a:t>
            </a:r>
            <a:r>
              <a:rPr lang="en-CA" dirty="0" smtClean="0"/>
              <a:t>) </a:t>
            </a:r>
            <a:endParaRPr lang="en-CA" dirty="0" smtClean="0"/>
          </a:p>
          <a:p>
            <a:pPr marL="109728" indent="0">
              <a:buNone/>
            </a:pPr>
            <a:r>
              <a:rPr lang="en-CA" dirty="0">
                <a:solidFill>
                  <a:srgbClr val="FF0000"/>
                </a:solidFill>
              </a:rPr>
              <a:t>The </a:t>
            </a:r>
            <a:r>
              <a:rPr lang="en-CA" dirty="0" smtClean="0">
                <a:solidFill>
                  <a:srgbClr val="FF0000"/>
                </a:solidFill>
              </a:rPr>
              <a:t>boiling </a:t>
            </a:r>
            <a:r>
              <a:rPr lang="en-CA" dirty="0">
                <a:solidFill>
                  <a:srgbClr val="FF0000"/>
                </a:solidFill>
              </a:rPr>
              <a:t>point for water is ___ °C.</a:t>
            </a:r>
          </a:p>
          <a:p>
            <a:pPr marL="109728" indent="0">
              <a:buNone/>
            </a:pPr>
            <a:endParaRPr lang="en-CA" dirty="0" smtClean="0"/>
          </a:p>
          <a:p>
            <a:pPr marL="109728" indent="0">
              <a:buNone/>
            </a:pPr>
            <a:endParaRPr lang="en-CA" dirty="0"/>
          </a:p>
          <a:p>
            <a:pPr marL="109728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474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else can we measure matter?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b="1" dirty="0" smtClean="0"/>
              <a:t>Remember, </a:t>
            </a:r>
            <a:r>
              <a:rPr lang="en-CA" dirty="0"/>
              <a:t>a</a:t>
            </a:r>
            <a:r>
              <a:rPr lang="en-CA" dirty="0" smtClean="0"/>
              <a:t>ll matter has two things in common:</a:t>
            </a:r>
          </a:p>
          <a:p>
            <a:pPr marL="0" indent="0" algn="ctr">
              <a:buNone/>
            </a:pPr>
            <a:endParaRPr lang="en-CA" dirty="0" smtClean="0"/>
          </a:p>
          <a:p>
            <a:pPr marL="0" indent="0" algn="ctr">
              <a:buNone/>
            </a:pPr>
            <a:r>
              <a:rPr lang="en-CA" sz="5400" dirty="0" smtClean="0"/>
              <a:t>Mass </a:t>
            </a:r>
          </a:p>
          <a:p>
            <a:pPr marL="0" indent="0" algn="ctr">
              <a:buNone/>
            </a:pPr>
            <a:r>
              <a:rPr lang="en-CA" sz="4400" dirty="0" smtClean="0"/>
              <a:t>and </a:t>
            </a:r>
          </a:p>
          <a:p>
            <a:pPr marL="0" indent="0" algn="ctr">
              <a:buNone/>
            </a:pPr>
            <a:r>
              <a:rPr lang="en-CA" sz="5400" dirty="0" smtClean="0"/>
              <a:t>Volume </a:t>
            </a:r>
            <a:endParaRPr lang="en-CA" sz="5400" dirty="0" smtClean="0"/>
          </a:p>
        </p:txBody>
      </p:sp>
    </p:spTree>
    <p:extLst>
      <p:ext uri="{BB962C8B-B14F-4D97-AF65-F5344CB8AC3E}">
        <p14:creationId xmlns:p14="http://schemas.microsoft.com/office/powerpoint/2010/main" val="296737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Mass: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4800" dirty="0" smtClean="0"/>
              <a:t>Mass describes the amount of </a:t>
            </a:r>
            <a:r>
              <a:rPr lang="en-CA" sz="4800" b="1" dirty="0" smtClean="0"/>
              <a:t>matter</a:t>
            </a:r>
            <a:r>
              <a:rPr lang="en-CA" sz="4800" dirty="0" smtClean="0"/>
              <a:t> that makes up an object.</a:t>
            </a:r>
          </a:p>
          <a:p>
            <a:pPr marL="0" indent="0">
              <a:buNone/>
            </a:pPr>
            <a:endParaRPr lang="en-CA" sz="4800" dirty="0" smtClean="0"/>
          </a:p>
        </p:txBody>
      </p:sp>
      <p:pic>
        <p:nvPicPr>
          <p:cNvPr id="2050" name="Picture 2" descr="C:\Users\Diana\AppData\Local\Microsoft\Windows\Temporary Internet Files\Content.IE5\Q97YBMB1\MC900297159[1].wm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149080"/>
            <a:ext cx="2664296" cy="2084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169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468</TotalTime>
  <Words>344</Words>
  <Application>Microsoft Office PowerPoint</Application>
  <PresentationFormat>On-screen Show (4:3)</PresentationFormat>
  <Paragraphs>70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Urban</vt:lpstr>
      <vt:lpstr>Qualitative and Quantitative Properties of Matter</vt:lpstr>
      <vt:lpstr>Qualitative VS. Quantitative</vt:lpstr>
      <vt:lpstr>Qualitative Properties </vt:lpstr>
      <vt:lpstr>More Qualitative Properties of Matter </vt:lpstr>
      <vt:lpstr>Quantitative Properties </vt:lpstr>
      <vt:lpstr>States of Matter and Temperature</vt:lpstr>
      <vt:lpstr>States of Matter and Temperature</vt:lpstr>
      <vt:lpstr>How else can we measure matter?</vt:lpstr>
      <vt:lpstr>Mass:</vt:lpstr>
      <vt:lpstr>What are some of the units of measurement we use to measure mass?</vt:lpstr>
      <vt:lpstr>Volume:</vt:lpstr>
      <vt:lpstr>What are some of the units of measurement we use to measure volume?</vt:lpstr>
      <vt:lpstr>How do we measure the volume of uniquely shaped object?</vt:lpstr>
      <vt:lpstr>Water Displacement Theory </vt:lpstr>
      <vt:lpstr>Measuring Matter  </vt:lpstr>
      <vt:lpstr>Measuring Matter  </vt:lpstr>
      <vt:lpstr>Measuring Matter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Mass and Volume</dc:title>
  <dc:creator>Diana</dc:creator>
  <cp:lastModifiedBy>Diana</cp:lastModifiedBy>
  <cp:revision>15</cp:revision>
  <dcterms:created xsi:type="dcterms:W3CDTF">2014-03-23T02:59:57Z</dcterms:created>
  <dcterms:modified xsi:type="dcterms:W3CDTF">2014-04-21T01:29:20Z</dcterms:modified>
</cp:coreProperties>
</file>